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7" r:id="rId2"/>
    <p:sldId id="288" r:id="rId3"/>
    <p:sldId id="256" r:id="rId4"/>
    <p:sldId id="274" r:id="rId5"/>
    <p:sldId id="275" r:id="rId6"/>
    <p:sldId id="276" r:id="rId7"/>
    <p:sldId id="277" r:id="rId8"/>
    <p:sldId id="278" r:id="rId9"/>
    <p:sldId id="279" r:id="rId10"/>
    <p:sldId id="280" r:id="rId11"/>
    <p:sldId id="281" r:id="rId12"/>
    <p:sldId id="282" r:id="rId13"/>
    <p:sldId id="283" r:id="rId14"/>
    <p:sldId id="284" r:id="rId15"/>
    <p:sldId id="285" r:id="rId16"/>
    <p:sldId id="273"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DAE4B87-3F07-4566-BF7B-7F50D383672D}" type="datetimeFigureOut">
              <a:rPr lang="en-US" smtClean="0"/>
              <a:t>4/18/2024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1F7911-B48A-445E-B31E-A25E310A8EA4}" type="slidenum">
              <a:rPr lang="en-US" smtClean="0"/>
              <a:t>‹#›</a:t>
            </a:fld>
            <a:endParaRPr lang="en-US"/>
          </a:p>
        </p:txBody>
      </p:sp>
    </p:spTree>
    <p:extLst>
      <p:ext uri="{BB962C8B-B14F-4D97-AF65-F5344CB8AC3E}">
        <p14:creationId xmlns:p14="http://schemas.microsoft.com/office/powerpoint/2010/main" val="3106655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AE4B87-3F07-4566-BF7B-7F50D383672D}" type="datetimeFigureOut">
              <a:rPr lang="en-US" smtClean="0"/>
              <a:t>4/18/2024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1F7911-B48A-445E-B31E-A25E310A8EA4}" type="slidenum">
              <a:rPr lang="en-US" smtClean="0"/>
              <a:t>‹#›</a:t>
            </a:fld>
            <a:endParaRPr lang="en-US"/>
          </a:p>
        </p:txBody>
      </p:sp>
    </p:spTree>
    <p:extLst>
      <p:ext uri="{BB962C8B-B14F-4D97-AF65-F5344CB8AC3E}">
        <p14:creationId xmlns:p14="http://schemas.microsoft.com/office/powerpoint/2010/main" val="2735364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AE4B87-3F07-4566-BF7B-7F50D383672D}" type="datetimeFigureOut">
              <a:rPr lang="en-US" smtClean="0"/>
              <a:t>4/18/2024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1F7911-B48A-445E-B31E-A25E310A8EA4}" type="slidenum">
              <a:rPr lang="en-US" smtClean="0"/>
              <a:t>‹#›</a:t>
            </a:fld>
            <a:endParaRPr lang="en-US"/>
          </a:p>
        </p:txBody>
      </p:sp>
    </p:spTree>
    <p:extLst>
      <p:ext uri="{BB962C8B-B14F-4D97-AF65-F5344CB8AC3E}">
        <p14:creationId xmlns:p14="http://schemas.microsoft.com/office/powerpoint/2010/main" val="4041509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AE4B87-3F07-4566-BF7B-7F50D383672D}" type="datetimeFigureOut">
              <a:rPr lang="en-US" smtClean="0"/>
              <a:t>4/18/2024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1F7911-B48A-445E-B31E-A25E310A8EA4}" type="slidenum">
              <a:rPr lang="en-US" smtClean="0"/>
              <a:t>‹#›</a:t>
            </a:fld>
            <a:endParaRPr lang="en-US"/>
          </a:p>
        </p:txBody>
      </p:sp>
    </p:spTree>
    <p:extLst>
      <p:ext uri="{BB962C8B-B14F-4D97-AF65-F5344CB8AC3E}">
        <p14:creationId xmlns:p14="http://schemas.microsoft.com/office/powerpoint/2010/main" val="2190979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DAE4B87-3F07-4566-BF7B-7F50D383672D}" type="datetimeFigureOut">
              <a:rPr lang="en-US" smtClean="0"/>
              <a:t>4/18/2024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1F7911-B48A-445E-B31E-A25E310A8EA4}" type="slidenum">
              <a:rPr lang="en-US" smtClean="0"/>
              <a:t>‹#›</a:t>
            </a:fld>
            <a:endParaRPr lang="en-US"/>
          </a:p>
        </p:txBody>
      </p:sp>
    </p:spTree>
    <p:extLst>
      <p:ext uri="{BB962C8B-B14F-4D97-AF65-F5344CB8AC3E}">
        <p14:creationId xmlns:p14="http://schemas.microsoft.com/office/powerpoint/2010/main" val="382918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DAE4B87-3F07-4566-BF7B-7F50D383672D}" type="datetimeFigureOut">
              <a:rPr lang="en-US" smtClean="0"/>
              <a:t>4/18/2024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1F7911-B48A-445E-B31E-A25E310A8EA4}" type="slidenum">
              <a:rPr lang="en-US" smtClean="0"/>
              <a:t>‹#›</a:t>
            </a:fld>
            <a:endParaRPr lang="en-US"/>
          </a:p>
        </p:txBody>
      </p:sp>
    </p:spTree>
    <p:extLst>
      <p:ext uri="{BB962C8B-B14F-4D97-AF65-F5344CB8AC3E}">
        <p14:creationId xmlns:p14="http://schemas.microsoft.com/office/powerpoint/2010/main" val="4010520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DAE4B87-3F07-4566-BF7B-7F50D383672D}" type="datetimeFigureOut">
              <a:rPr lang="en-US" smtClean="0"/>
              <a:t>4/18/2024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1F7911-B48A-445E-B31E-A25E310A8EA4}" type="slidenum">
              <a:rPr lang="en-US" smtClean="0"/>
              <a:t>‹#›</a:t>
            </a:fld>
            <a:endParaRPr lang="en-US"/>
          </a:p>
        </p:txBody>
      </p:sp>
    </p:spTree>
    <p:extLst>
      <p:ext uri="{BB962C8B-B14F-4D97-AF65-F5344CB8AC3E}">
        <p14:creationId xmlns:p14="http://schemas.microsoft.com/office/powerpoint/2010/main" val="3786235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DAE4B87-3F07-4566-BF7B-7F50D383672D}" type="datetimeFigureOut">
              <a:rPr lang="en-US" smtClean="0"/>
              <a:t>4/18/2024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1F7911-B48A-445E-B31E-A25E310A8EA4}" type="slidenum">
              <a:rPr lang="en-US" smtClean="0"/>
              <a:t>‹#›</a:t>
            </a:fld>
            <a:endParaRPr lang="en-US"/>
          </a:p>
        </p:txBody>
      </p:sp>
    </p:spTree>
    <p:extLst>
      <p:ext uri="{BB962C8B-B14F-4D97-AF65-F5344CB8AC3E}">
        <p14:creationId xmlns:p14="http://schemas.microsoft.com/office/powerpoint/2010/main" val="277319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AE4B87-3F07-4566-BF7B-7F50D383672D}" type="datetimeFigureOut">
              <a:rPr lang="en-US" smtClean="0"/>
              <a:t>4/18/2024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1F7911-B48A-445E-B31E-A25E310A8EA4}" type="slidenum">
              <a:rPr lang="en-US" smtClean="0"/>
              <a:t>‹#›</a:t>
            </a:fld>
            <a:endParaRPr lang="en-US"/>
          </a:p>
        </p:txBody>
      </p:sp>
    </p:spTree>
    <p:extLst>
      <p:ext uri="{BB962C8B-B14F-4D97-AF65-F5344CB8AC3E}">
        <p14:creationId xmlns:p14="http://schemas.microsoft.com/office/powerpoint/2010/main" val="2971326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AE4B87-3F07-4566-BF7B-7F50D383672D}" type="datetimeFigureOut">
              <a:rPr lang="en-US" smtClean="0"/>
              <a:t>4/18/2024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1F7911-B48A-445E-B31E-A25E310A8EA4}" type="slidenum">
              <a:rPr lang="en-US" smtClean="0"/>
              <a:t>‹#›</a:t>
            </a:fld>
            <a:endParaRPr lang="en-US"/>
          </a:p>
        </p:txBody>
      </p:sp>
    </p:spTree>
    <p:extLst>
      <p:ext uri="{BB962C8B-B14F-4D97-AF65-F5344CB8AC3E}">
        <p14:creationId xmlns:p14="http://schemas.microsoft.com/office/powerpoint/2010/main" val="2450876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AE4B87-3F07-4566-BF7B-7F50D383672D}" type="datetimeFigureOut">
              <a:rPr lang="en-US" smtClean="0"/>
              <a:t>4/18/2024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1F7911-B48A-445E-B31E-A25E310A8EA4}" type="slidenum">
              <a:rPr lang="en-US" smtClean="0"/>
              <a:t>‹#›</a:t>
            </a:fld>
            <a:endParaRPr lang="en-US"/>
          </a:p>
        </p:txBody>
      </p:sp>
    </p:spTree>
    <p:extLst>
      <p:ext uri="{BB962C8B-B14F-4D97-AF65-F5344CB8AC3E}">
        <p14:creationId xmlns:p14="http://schemas.microsoft.com/office/powerpoint/2010/main" val="1413402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AE4B87-3F07-4566-BF7B-7F50D383672D}" type="datetimeFigureOut">
              <a:rPr lang="en-US" smtClean="0"/>
              <a:t>4/18/2024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1F7911-B48A-445E-B31E-A25E310A8EA4}" type="slidenum">
              <a:rPr lang="en-US" smtClean="0"/>
              <a:t>‹#›</a:t>
            </a:fld>
            <a:endParaRPr lang="en-US"/>
          </a:p>
        </p:txBody>
      </p:sp>
      <p:pic>
        <p:nvPicPr>
          <p:cNvPr id="7" name="Picture 6" descr="download.png"/>
          <p:cNvPicPr>
            <a:picLocks noChangeAspect="1"/>
          </p:cNvPicPr>
          <p:nvPr userDrawn="1"/>
        </p:nvPicPr>
        <p:blipFill>
          <a:blip r:embed="rId13" cstate="print"/>
          <a:stretch>
            <a:fillRect/>
          </a:stretch>
        </p:blipFill>
        <p:spPr>
          <a:xfrm>
            <a:off x="7536068" y="0"/>
            <a:ext cx="1607931" cy="609600"/>
          </a:xfrm>
          <a:prstGeom prst="rect">
            <a:avLst/>
          </a:prstGeom>
        </p:spPr>
      </p:pic>
      <p:sp>
        <p:nvSpPr>
          <p:cNvPr id="8" name="TextBox 7"/>
          <p:cNvSpPr txBox="1"/>
          <p:nvPr userDrawn="1"/>
        </p:nvSpPr>
        <p:spPr>
          <a:xfrm>
            <a:off x="0" y="6550223"/>
            <a:ext cx="9144000" cy="307777"/>
          </a:xfrm>
          <a:prstGeom prst="rect">
            <a:avLst/>
          </a:prstGeom>
          <a:solidFill>
            <a:schemeClr val="accent1">
              <a:lumMod val="75000"/>
            </a:schemeClr>
          </a:solid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smtClean="0">
                <a:solidFill>
                  <a:schemeClr val="bg1"/>
                </a:solidFill>
                <a:latin typeface="Cambria" pitchFamily="18" charset="0"/>
                <a:ea typeface="+mn-ea"/>
                <a:cs typeface="+mn-cs"/>
              </a:rPr>
              <a:t>Fundamentals of Plant Pathology                                                                                                                        </a:t>
            </a:r>
            <a:r>
              <a:rPr lang="en-US" sz="1400" b="1" dirty="0" smtClean="0">
                <a:solidFill>
                  <a:schemeClr val="bg1"/>
                </a:solidFill>
                <a:latin typeface="Cambria" pitchFamily="18" charset="0"/>
              </a:rPr>
              <a:t>Mr. </a:t>
            </a:r>
            <a:r>
              <a:rPr lang="en-US" sz="1400" b="1" dirty="0" err="1" smtClean="0">
                <a:solidFill>
                  <a:schemeClr val="bg1"/>
                </a:solidFill>
                <a:latin typeface="Cambria" pitchFamily="18" charset="0"/>
              </a:rPr>
              <a:t>Vikash</a:t>
            </a:r>
            <a:r>
              <a:rPr lang="en-US" sz="1400" b="1" dirty="0" smtClean="0">
                <a:solidFill>
                  <a:schemeClr val="bg1"/>
                </a:solidFill>
                <a:latin typeface="Cambria" pitchFamily="18" charset="0"/>
              </a:rPr>
              <a:t> Kumar</a:t>
            </a:r>
          </a:p>
        </p:txBody>
      </p:sp>
    </p:spTree>
    <p:extLst>
      <p:ext uri="{BB962C8B-B14F-4D97-AF65-F5344CB8AC3E}">
        <p14:creationId xmlns:p14="http://schemas.microsoft.com/office/powerpoint/2010/main" val="14843357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09600"/>
            <a:ext cx="9144000" cy="4708981"/>
          </a:xfrm>
          <a:prstGeom prst="rect">
            <a:avLst/>
          </a:prstGeom>
        </p:spPr>
        <p:txBody>
          <a:bodyPr wrap="square">
            <a:spAutoFit/>
          </a:bodyPr>
          <a:lstStyle/>
          <a:p>
            <a:pPr algn="ctr">
              <a:lnSpc>
                <a:spcPct val="150000"/>
              </a:lnSpc>
            </a:pPr>
            <a:r>
              <a:rPr lang="en-US" sz="3200" b="1" dirty="0"/>
              <a:t>Course Name: Fundamentals of Plant Pathology </a:t>
            </a:r>
            <a:endParaRPr lang="en-US" sz="3200" dirty="0"/>
          </a:p>
          <a:p>
            <a:pPr algn="ctr">
              <a:lnSpc>
                <a:spcPct val="150000"/>
              </a:lnSpc>
            </a:pPr>
            <a:r>
              <a:rPr lang="en-US" sz="3200" b="1" dirty="0"/>
              <a:t>Course Code: 20013600 </a:t>
            </a:r>
            <a:endParaRPr lang="en-US" sz="3200" b="1" dirty="0" smtClean="0"/>
          </a:p>
          <a:p>
            <a:pPr algn="ctr">
              <a:lnSpc>
                <a:spcPct val="150000"/>
              </a:lnSpc>
            </a:pPr>
            <a:endParaRPr lang="en-US" sz="3200" b="1" dirty="0" smtClean="0"/>
          </a:p>
          <a:p>
            <a:pPr algn="ctr">
              <a:lnSpc>
                <a:spcPct val="150000"/>
              </a:lnSpc>
            </a:pPr>
            <a:endParaRPr lang="en-US" sz="3200" b="1" dirty="0"/>
          </a:p>
          <a:p>
            <a:pPr algn="ctr">
              <a:lnSpc>
                <a:spcPct val="150000"/>
              </a:lnSpc>
            </a:pPr>
            <a:r>
              <a:rPr lang="en-US" sz="3600" b="1" dirty="0" smtClean="0">
                <a:solidFill>
                  <a:srgbClr val="FF0000"/>
                </a:solidFill>
              </a:rPr>
              <a:t>Mr. </a:t>
            </a:r>
            <a:r>
              <a:rPr lang="en-US" sz="3600" b="1" dirty="0" err="1" smtClean="0">
                <a:solidFill>
                  <a:srgbClr val="FF0000"/>
                </a:solidFill>
              </a:rPr>
              <a:t>Vikash</a:t>
            </a:r>
            <a:r>
              <a:rPr lang="en-US" sz="3600" b="1" dirty="0" smtClean="0">
                <a:solidFill>
                  <a:srgbClr val="FF0000"/>
                </a:solidFill>
              </a:rPr>
              <a:t> Kumar</a:t>
            </a:r>
          </a:p>
          <a:p>
            <a:pPr algn="ctr">
              <a:lnSpc>
                <a:spcPct val="150000"/>
              </a:lnSpc>
            </a:pPr>
            <a:r>
              <a:rPr lang="en-US" sz="3600" dirty="0" smtClean="0">
                <a:solidFill>
                  <a:srgbClr val="FF0000"/>
                </a:solidFill>
              </a:rPr>
              <a:t>(Assistant Professor)</a:t>
            </a:r>
          </a:p>
        </p:txBody>
      </p:sp>
    </p:spTree>
    <p:extLst>
      <p:ext uri="{BB962C8B-B14F-4D97-AF65-F5344CB8AC3E}">
        <p14:creationId xmlns:p14="http://schemas.microsoft.com/office/powerpoint/2010/main" val="28698140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295400"/>
            <a:ext cx="8991600" cy="4401205"/>
          </a:xfrm>
          <a:prstGeom prst="rect">
            <a:avLst/>
          </a:prstGeom>
        </p:spPr>
        <p:txBody>
          <a:bodyPr wrap="square">
            <a:spAutoFit/>
          </a:bodyPr>
          <a:lstStyle/>
          <a:p>
            <a:pPr algn="just">
              <a:lnSpc>
                <a:spcPct val="200000"/>
              </a:lnSpc>
            </a:pPr>
            <a:r>
              <a:rPr lang="en-US" sz="2000" b="1" dirty="0" err="1"/>
              <a:t>Phytoplasma</a:t>
            </a:r>
            <a:r>
              <a:rPr lang="en-US" sz="2000" b="1" dirty="0"/>
              <a:t> </a:t>
            </a:r>
            <a:endParaRPr lang="en-US" sz="2000" dirty="0"/>
          </a:p>
          <a:p>
            <a:pPr algn="just">
              <a:lnSpc>
                <a:spcPct val="200000"/>
              </a:lnSpc>
            </a:pPr>
            <a:r>
              <a:rPr lang="en-US" sz="2000" dirty="0" err="1"/>
              <a:t>Doi</a:t>
            </a:r>
            <a:r>
              <a:rPr lang="en-US" sz="2000" dirty="0"/>
              <a:t> et al and </a:t>
            </a:r>
            <a:r>
              <a:rPr lang="en-US" sz="2000" dirty="0" err="1"/>
              <a:t>Ishiie</a:t>
            </a:r>
            <a:r>
              <a:rPr lang="en-US" sz="2000" dirty="0"/>
              <a:t> et al, the Japanese scientists found that mycoplasma like organisms (MLO) could be responsible for the disease of the yellows type. </a:t>
            </a:r>
          </a:p>
          <a:p>
            <a:pPr algn="just">
              <a:lnSpc>
                <a:spcPct val="200000"/>
              </a:lnSpc>
            </a:pPr>
            <a:r>
              <a:rPr lang="en-US" sz="2000" b="1" dirty="0" err="1"/>
              <a:t>Spiroplasma</a:t>
            </a:r>
            <a:r>
              <a:rPr lang="en-US" sz="2000" b="1" dirty="0"/>
              <a:t> </a:t>
            </a:r>
            <a:endParaRPr lang="en-US" sz="2000" dirty="0"/>
          </a:p>
          <a:p>
            <a:pPr algn="just">
              <a:lnSpc>
                <a:spcPct val="200000"/>
              </a:lnSpc>
            </a:pPr>
            <a:r>
              <a:rPr lang="en-US" sz="2000" b="1" dirty="0"/>
              <a:t>Davies et al</a:t>
            </a:r>
            <a:r>
              <a:rPr lang="en-US" sz="2000" dirty="0"/>
              <a:t>., observed that a motile, helical wall-less microorganism associated with corn stunt diseases, which could be cultured and characterized and they named it as </a:t>
            </a:r>
            <a:r>
              <a:rPr lang="en-US" sz="2000" dirty="0" err="1"/>
              <a:t>spiroplasma</a:t>
            </a:r>
            <a:r>
              <a:rPr lang="en-US" sz="2000" dirty="0"/>
              <a:t>. </a:t>
            </a:r>
          </a:p>
        </p:txBody>
      </p:sp>
    </p:spTree>
    <p:extLst>
      <p:ext uri="{BB962C8B-B14F-4D97-AF65-F5344CB8AC3E}">
        <p14:creationId xmlns:p14="http://schemas.microsoft.com/office/powerpoint/2010/main" val="40141111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0494"/>
            <a:ext cx="9144000" cy="6247864"/>
          </a:xfrm>
          <a:prstGeom prst="rect">
            <a:avLst/>
          </a:prstGeom>
        </p:spPr>
        <p:txBody>
          <a:bodyPr wrap="square">
            <a:spAutoFit/>
          </a:bodyPr>
          <a:lstStyle/>
          <a:p>
            <a:pPr algn="ctr">
              <a:lnSpc>
                <a:spcPct val="200000"/>
              </a:lnSpc>
            </a:pPr>
            <a:r>
              <a:rPr lang="en-US" sz="2000" b="1" dirty="0">
                <a:solidFill>
                  <a:srgbClr val="7030A0"/>
                </a:solidFill>
              </a:rPr>
              <a:t>Koch’s postulates:- </a:t>
            </a:r>
            <a:endParaRPr lang="en-US" sz="2000" dirty="0">
              <a:solidFill>
                <a:srgbClr val="7030A0"/>
              </a:solidFill>
            </a:endParaRPr>
          </a:p>
          <a:p>
            <a:pPr algn="just">
              <a:lnSpc>
                <a:spcPct val="200000"/>
              </a:lnSpc>
            </a:pPr>
            <a:r>
              <a:rPr lang="en-US" dirty="0"/>
              <a:t>Three rules for experimental proof of the pathogenicity of an organism were presented in 1883 by the German bacteriologist, </a:t>
            </a:r>
            <a:r>
              <a:rPr lang="en-US" b="1" dirty="0"/>
              <a:t>Robert Koch; a fourth was appended by E. F. Smith (1905). </a:t>
            </a:r>
            <a:r>
              <a:rPr lang="en-US" dirty="0"/>
              <a:t>These rules of proof are often referred to as Koch's Postulates. </a:t>
            </a:r>
          </a:p>
          <a:p>
            <a:pPr marL="342900" indent="-342900" algn="just">
              <a:lnSpc>
                <a:spcPct val="200000"/>
              </a:lnSpc>
              <a:buAutoNum type="arabicPeriod"/>
            </a:pPr>
            <a:r>
              <a:rPr lang="en-US" dirty="0" err="1" smtClean="0"/>
              <a:t>Assocition</a:t>
            </a:r>
            <a:r>
              <a:rPr lang="en-US" dirty="0"/>
              <a:t>:- The suspected causal organism must be constantly associated with the disease. </a:t>
            </a:r>
            <a:endParaRPr lang="en-US" dirty="0" smtClean="0"/>
          </a:p>
          <a:p>
            <a:pPr marL="342900" indent="-342900" algn="just">
              <a:lnSpc>
                <a:spcPct val="200000"/>
              </a:lnSpc>
              <a:buAutoNum type="arabicPeriod"/>
            </a:pPr>
            <a:r>
              <a:rPr lang="en-US" dirty="0"/>
              <a:t>2. Isolation:- The suspected causal organism must be isolated from an infected plant and grown in pure culture.</a:t>
            </a:r>
          </a:p>
          <a:p>
            <a:pPr marL="342900" indent="-342900" algn="just">
              <a:lnSpc>
                <a:spcPct val="200000"/>
              </a:lnSpc>
              <a:buAutoNum type="arabicPeriod"/>
            </a:pPr>
            <a:r>
              <a:rPr lang="en-US" dirty="0"/>
              <a:t>3. Inoculation:- When a healthy susceptible host is inoculated with the pathogen from pure culture, symptoms of the original disease must develop.</a:t>
            </a:r>
          </a:p>
          <a:p>
            <a:pPr marL="342900" indent="-342900" algn="just">
              <a:lnSpc>
                <a:spcPct val="200000"/>
              </a:lnSpc>
              <a:buAutoNum type="arabicPeriod"/>
            </a:pPr>
            <a:r>
              <a:rPr lang="en-US" dirty="0"/>
              <a:t>4. </a:t>
            </a:r>
            <a:r>
              <a:rPr lang="en-US" dirty="0" smtClean="0"/>
              <a:t>Re-isolation</a:t>
            </a:r>
            <a:r>
              <a:rPr lang="en-US" dirty="0"/>
              <a:t>:- The same pathogen must be re-isolated from plants infected under experimental conditions.</a:t>
            </a:r>
          </a:p>
        </p:txBody>
      </p:sp>
    </p:spTree>
    <p:extLst>
      <p:ext uri="{BB962C8B-B14F-4D97-AF65-F5344CB8AC3E}">
        <p14:creationId xmlns:p14="http://schemas.microsoft.com/office/powerpoint/2010/main" val="40565901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12845"/>
            <a:ext cx="9144000" cy="5539978"/>
          </a:xfrm>
          <a:prstGeom prst="rect">
            <a:avLst/>
          </a:prstGeom>
        </p:spPr>
        <p:txBody>
          <a:bodyPr wrap="square">
            <a:spAutoFit/>
          </a:bodyPr>
          <a:lstStyle/>
          <a:p>
            <a:pPr algn="ctr">
              <a:lnSpc>
                <a:spcPct val="150000"/>
              </a:lnSpc>
            </a:pPr>
            <a:r>
              <a:rPr lang="en-US" sz="2000" b="1" dirty="0">
                <a:solidFill>
                  <a:srgbClr val="7030A0"/>
                </a:solidFill>
              </a:rPr>
              <a:t>History of Plant Pathology in India </a:t>
            </a:r>
            <a:endParaRPr lang="en-US" sz="2000" dirty="0">
              <a:solidFill>
                <a:srgbClr val="7030A0"/>
              </a:solidFill>
            </a:endParaRPr>
          </a:p>
          <a:p>
            <a:pPr marL="285750" indent="-285750" algn="just">
              <a:lnSpc>
                <a:spcPct val="150000"/>
              </a:lnSpc>
              <a:buFont typeface="Wingdings" pitchFamily="2" charset="2"/>
              <a:buChar char="Ø"/>
            </a:pPr>
            <a:r>
              <a:rPr lang="en-US" b="1" dirty="0" smtClean="0"/>
              <a:t>K.R</a:t>
            </a:r>
            <a:r>
              <a:rPr lang="en-US" b="1" dirty="0"/>
              <a:t>. </a:t>
            </a:r>
            <a:r>
              <a:rPr lang="en-US" b="1" dirty="0" err="1"/>
              <a:t>Kirtikar</a:t>
            </a:r>
            <a:r>
              <a:rPr lang="en-US" b="1" dirty="0"/>
              <a:t> </a:t>
            </a:r>
            <a:r>
              <a:rPr lang="en-US" dirty="0"/>
              <a:t>was the first Indian scientist who collected and identified the fungi in the country. </a:t>
            </a:r>
            <a:endParaRPr lang="en-US" dirty="0" smtClean="0"/>
          </a:p>
          <a:p>
            <a:pPr marL="285750" indent="-285750" algn="just">
              <a:lnSpc>
                <a:spcPct val="150000"/>
              </a:lnSpc>
              <a:buFont typeface="Wingdings" pitchFamily="2" charset="2"/>
              <a:buChar char="Ø"/>
            </a:pPr>
            <a:r>
              <a:rPr lang="en-US" b="1" dirty="0" smtClean="0"/>
              <a:t>E.J</a:t>
            </a:r>
            <a:r>
              <a:rPr lang="en-US" b="1" dirty="0"/>
              <a:t>. </a:t>
            </a:r>
            <a:r>
              <a:rPr lang="en-US" b="1" dirty="0" err="1"/>
              <a:t>Bulter</a:t>
            </a:r>
            <a:r>
              <a:rPr lang="en-US" b="1" dirty="0"/>
              <a:t> </a:t>
            </a:r>
            <a:r>
              <a:rPr lang="en-US" dirty="0"/>
              <a:t>who is also known as the </a:t>
            </a:r>
            <a:r>
              <a:rPr lang="en-US" b="1" dirty="0"/>
              <a:t>Father of Plant Pathology in India</a:t>
            </a:r>
            <a:r>
              <a:rPr lang="en-US" dirty="0"/>
              <a:t>, initiated an exhaustive study of fungi and diseases caused by them in 1901 at Imperial Agricultural Research Institute at </a:t>
            </a:r>
            <a:r>
              <a:rPr lang="en-US" dirty="0" err="1"/>
              <a:t>Pusa</a:t>
            </a:r>
            <a:r>
              <a:rPr lang="en-US" dirty="0"/>
              <a:t> (Bihar). </a:t>
            </a:r>
          </a:p>
          <a:p>
            <a:pPr algn="just">
              <a:lnSpc>
                <a:spcPct val="150000"/>
              </a:lnSpc>
            </a:pPr>
            <a:endParaRPr lang="en-US" dirty="0"/>
          </a:p>
          <a:p>
            <a:pPr algn="just">
              <a:lnSpc>
                <a:spcPct val="150000"/>
              </a:lnSpc>
            </a:pPr>
            <a:r>
              <a:rPr lang="en-US" dirty="0"/>
              <a:t>During his stay of 20 years in this country, he made a scientific study of mostly fungal plant diseases known in India at that time. The diseases studied by him for the first time included wilt of cotton and pigeon pea, different diseases of rice, toddy palm, sugarcane, potato and rusts of cereals. </a:t>
            </a:r>
          </a:p>
          <a:p>
            <a:pPr algn="just">
              <a:lnSpc>
                <a:spcPct val="150000"/>
              </a:lnSpc>
            </a:pPr>
            <a:r>
              <a:rPr lang="en-US" dirty="0"/>
              <a:t>He wrote a monograph on </a:t>
            </a:r>
            <a:r>
              <a:rPr lang="en-US" dirty="0" err="1"/>
              <a:t>Pythiaceous</a:t>
            </a:r>
            <a:r>
              <a:rPr lang="en-US" dirty="0"/>
              <a:t> and Allied Fungi, and a classic text book, </a:t>
            </a:r>
            <a:r>
              <a:rPr lang="en-US" b="1" dirty="0"/>
              <a:t>Fungi and Diseases in Plants </a:t>
            </a:r>
            <a:r>
              <a:rPr lang="en-US" dirty="0"/>
              <a:t>in 1918. </a:t>
            </a:r>
          </a:p>
        </p:txBody>
      </p:sp>
    </p:spTree>
    <p:extLst>
      <p:ext uri="{BB962C8B-B14F-4D97-AF65-F5344CB8AC3E}">
        <p14:creationId xmlns:p14="http://schemas.microsoft.com/office/powerpoint/2010/main" val="13189676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63689"/>
            <a:ext cx="9144000" cy="5632311"/>
          </a:xfrm>
          <a:prstGeom prst="rect">
            <a:avLst/>
          </a:prstGeom>
        </p:spPr>
        <p:txBody>
          <a:bodyPr wrap="square">
            <a:spAutoFit/>
          </a:bodyPr>
          <a:lstStyle/>
          <a:p>
            <a:pPr marL="285750" indent="-285750" algn="just">
              <a:lnSpc>
                <a:spcPct val="200000"/>
              </a:lnSpc>
              <a:buFont typeface="Wingdings" pitchFamily="2" charset="2"/>
              <a:buChar char="Ø"/>
            </a:pPr>
            <a:r>
              <a:rPr lang="en-US" dirty="0" smtClean="0"/>
              <a:t>J.F</a:t>
            </a:r>
            <a:r>
              <a:rPr lang="en-US" dirty="0"/>
              <a:t>. </a:t>
            </a:r>
            <a:r>
              <a:rPr lang="en-US" dirty="0" err="1"/>
              <a:t>Dastur</a:t>
            </a:r>
            <a:r>
              <a:rPr lang="en-US" dirty="0"/>
              <a:t> (1886-1971), a colleague of Butler, was the first Indian Plant Pathologist who is credited with a detailed studies of fungi and diseases in plants. </a:t>
            </a:r>
          </a:p>
          <a:p>
            <a:pPr marL="285750" indent="-285750" algn="just">
              <a:lnSpc>
                <a:spcPct val="200000"/>
              </a:lnSpc>
              <a:buFont typeface="Wingdings" pitchFamily="2" charset="2"/>
              <a:buChar char="Ø"/>
            </a:pPr>
            <a:r>
              <a:rPr lang="en-US" dirty="0" smtClean="0"/>
              <a:t>He </a:t>
            </a:r>
            <a:r>
              <a:rPr lang="en-US" dirty="0"/>
              <a:t>studied the genus </a:t>
            </a:r>
            <a:r>
              <a:rPr lang="en-US" i="1" dirty="0" err="1"/>
              <a:t>Phytophthora</a:t>
            </a:r>
            <a:r>
              <a:rPr lang="en-US" i="1" dirty="0"/>
              <a:t> </a:t>
            </a:r>
            <a:r>
              <a:rPr lang="en-US" dirty="0"/>
              <a:t>and diseases caused by it in castor and potato. He is internationally known for the establishment of </a:t>
            </a:r>
            <a:r>
              <a:rPr lang="en-US" i="1" dirty="0" err="1"/>
              <a:t>Phytophthora</a:t>
            </a:r>
            <a:r>
              <a:rPr lang="en-US" i="1" dirty="0"/>
              <a:t> </a:t>
            </a:r>
            <a:r>
              <a:rPr lang="en-US" i="1" dirty="0" err="1"/>
              <a:t>parasitica</a:t>
            </a:r>
            <a:r>
              <a:rPr lang="en-US" i="1" dirty="0"/>
              <a:t> </a:t>
            </a:r>
            <a:r>
              <a:rPr lang="en-US" dirty="0"/>
              <a:t>from castor. </a:t>
            </a:r>
          </a:p>
          <a:p>
            <a:pPr marL="285750" indent="-285750" algn="just">
              <a:lnSpc>
                <a:spcPct val="200000"/>
              </a:lnSpc>
              <a:buFont typeface="Wingdings" pitchFamily="2" charset="2"/>
              <a:buChar char="Ø"/>
            </a:pPr>
            <a:r>
              <a:rPr lang="en-US" dirty="0" smtClean="0"/>
              <a:t>G.S</a:t>
            </a:r>
            <a:r>
              <a:rPr lang="en-US" dirty="0"/>
              <a:t>. </a:t>
            </a:r>
            <a:r>
              <a:rPr lang="en-US" dirty="0" err="1"/>
              <a:t>Kulkarni</a:t>
            </a:r>
            <a:r>
              <a:rPr lang="en-US" dirty="0"/>
              <a:t> published exhaustive information on downy mildew and smuts of sugarcane and pearl millet. </a:t>
            </a:r>
          </a:p>
          <a:p>
            <a:pPr marL="285750" indent="-285750" algn="just">
              <a:lnSpc>
                <a:spcPct val="200000"/>
              </a:lnSpc>
              <a:buFont typeface="Wingdings" pitchFamily="2" charset="2"/>
              <a:buChar char="Ø"/>
            </a:pPr>
            <a:r>
              <a:rPr lang="en-US" b="1" dirty="0" smtClean="0"/>
              <a:t>B</a:t>
            </a:r>
            <a:r>
              <a:rPr lang="en-US" b="1" dirty="0"/>
              <a:t>. B. </a:t>
            </a:r>
            <a:r>
              <a:rPr lang="en-US" b="1" dirty="0" err="1"/>
              <a:t>Mundkur</a:t>
            </a:r>
            <a:r>
              <a:rPr lang="en-US" b="1" dirty="0"/>
              <a:t> </a:t>
            </a:r>
            <a:r>
              <a:rPr lang="en-US" dirty="0"/>
              <a:t>started </a:t>
            </a:r>
            <a:r>
              <a:rPr lang="en-US" b="1" dirty="0"/>
              <a:t>Indian </a:t>
            </a:r>
            <a:r>
              <a:rPr lang="en-US" b="1" dirty="0" err="1"/>
              <a:t>Phytopathological</a:t>
            </a:r>
            <a:r>
              <a:rPr lang="en-US" b="1" dirty="0"/>
              <a:t> Society </a:t>
            </a:r>
            <a:r>
              <a:rPr lang="en-US" dirty="0"/>
              <a:t>with its journal Indian Phytopathology. He has written a book ‘</a:t>
            </a:r>
            <a:r>
              <a:rPr lang="en-US" b="1" dirty="0"/>
              <a:t>Fungi and Plant Diseases’ </a:t>
            </a:r>
            <a:r>
              <a:rPr lang="en-US" dirty="0"/>
              <a:t>in 1949, which is the second, book in plant pathology in India. He also authored a text book entitled, Fungi and Plant Diseases. </a:t>
            </a:r>
          </a:p>
        </p:txBody>
      </p:sp>
    </p:spTree>
    <p:extLst>
      <p:ext uri="{BB962C8B-B14F-4D97-AF65-F5344CB8AC3E}">
        <p14:creationId xmlns:p14="http://schemas.microsoft.com/office/powerpoint/2010/main" val="25891564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09600"/>
            <a:ext cx="9144000" cy="5000728"/>
          </a:xfrm>
          <a:prstGeom prst="rect">
            <a:avLst/>
          </a:prstGeom>
        </p:spPr>
        <p:txBody>
          <a:bodyPr wrap="square">
            <a:spAutoFit/>
          </a:bodyPr>
          <a:lstStyle/>
          <a:p>
            <a:pPr marL="285750" indent="-285750" algn="just">
              <a:lnSpc>
                <a:spcPct val="200000"/>
              </a:lnSpc>
              <a:buFont typeface="Wingdings" pitchFamily="2" charset="2"/>
              <a:buChar char="Ø"/>
            </a:pPr>
            <a:r>
              <a:rPr lang="en-US" b="1" dirty="0"/>
              <a:t>B.B. </a:t>
            </a:r>
            <a:r>
              <a:rPr lang="en-US" b="1" dirty="0" err="1"/>
              <a:t>Mundkur</a:t>
            </a:r>
            <a:r>
              <a:rPr lang="en-US" b="1" dirty="0"/>
              <a:t> </a:t>
            </a:r>
            <a:r>
              <a:rPr lang="en-US" dirty="0"/>
              <a:t>started work on control of cotton wilt through varietal resistance. He was also responsible for the identification and classification of large number of Indian smut fungi. </a:t>
            </a:r>
          </a:p>
          <a:p>
            <a:pPr marL="285750" indent="-285750" algn="just">
              <a:lnSpc>
                <a:spcPct val="200000"/>
              </a:lnSpc>
              <a:buFont typeface="Wingdings" pitchFamily="2" charset="2"/>
              <a:buChar char="Ø"/>
            </a:pPr>
            <a:r>
              <a:rPr lang="en-US" dirty="0"/>
              <a:t>Dr. K.C. Mehta of Agra College, Agra investigated the life cycle of cereal rusts in India during the first half of 20th century.</a:t>
            </a:r>
          </a:p>
          <a:p>
            <a:pPr marL="285750" indent="-285750" algn="just">
              <a:lnSpc>
                <a:spcPct val="200000"/>
              </a:lnSpc>
              <a:buFont typeface="Wingdings" pitchFamily="2" charset="2"/>
              <a:buChar char="Ø"/>
            </a:pPr>
            <a:r>
              <a:rPr lang="en-US" dirty="0"/>
              <a:t>Dr. R. </a:t>
            </a:r>
            <a:r>
              <a:rPr lang="en-US" dirty="0" err="1"/>
              <a:t>Prasada</a:t>
            </a:r>
            <a:r>
              <a:rPr lang="en-US" dirty="0"/>
              <a:t> trained by </a:t>
            </a:r>
            <a:r>
              <a:rPr lang="en-US" dirty="0" err="1"/>
              <a:t>Dr</a:t>
            </a:r>
            <a:r>
              <a:rPr lang="en-US" dirty="0"/>
              <a:t> K.C. Mehta continued the work on rusts and added to the knowledge of linseed rust.</a:t>
            </a:r>
          </a:p>
          <a:p>
            <a:pPr marL="285750" indent="-285750" algn="just">
              <a:lnSpc>
                <a:spcPct val="200000"/>
              </a:lnSpc>
              <a:buFont typeface="Wingdings" pitchFamily="2" charset="2"/>
              <a:buChar char="Ø"/>
            </a:pPr>
            <a:r>
              <a:rPr lang="en-US" dirty="0" err="1" smtClean="0"/>
              <a:t>Luthra</a:t>
            </a:r>
            <a:r>
              <a:rPr lang="en-US" dirty="0" smtClean="0"/>
              <a:t> </a:t>
            </a:r>
            <a:r>
              <a:rPr lang="en-US" dirty="0"/>
              <a:t>and </a:t>
            </a:r>
            <a:r>
              <a:rPr lang="en-US" dirty="0" err="1"/>
              <a:t>Sattar</a:t>
            </a:r>
            <a:r>
              <a:rPr lang="en-US" dirty="0"/>
              <a:t> (1953) developed the solar heat treatment of wheat seed for the control of loose smut.</a:t>
            </a:r>
          </a:p>
          <a:p>
            <a:pPr marL="285750" indent="-285750" algn="just">
              <a:lnSpc>
                <a:spcPct val="200000"/>
              </a:lnSpc>
              <a:buFont typeface="Wingdings" pitchFamily="2" charset="2"/>
              <a:buChar char="Ø"/>
            </a:pPr>
            <a:r>
              <a:rPr lang="en-US" dirty="0" smtClean="0"/>
              <a:t>SN </a:t>
            </a:r>
            <a:r>
              <a:rPr lang="en-US" dirty="0" err="1"/>
              <a:t>Dasgupta</a:t>
            </a:r>
            <a:r>
              <a:rPr lang="en-US" dirty="0"/>
              <a:t> carried out exhaustive studies on black tip of mango.</a:t>
            </a:r>
            <a:endParaRPr lang="en-US" dirty="0" smtClean="0"/>
          </a:p>
        </p:txBody>
      </p:sp>
    </p:spTree>
    <p:extLst>
      <p:ext uri="{BB962C8B-B14F-4D97-AF65-F5344CB8AC3E}">
        <p14:creationId xmlns:p14="http://schemas.microsoft.com/office/powerpoint/2010/main" val="1893580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066800"/>
            <a:ext cx="9144000" cy="4247317"/>
          </a:xfrm>
          <a:prstGeom prst="rect">
            <a:avLst/>
          </a:prstGeom>
        </p:spPr>
        <p:txBody>
          <a:bodyPr wrap="square">
            <a:spAutoFit/>
          </a:bodyPr>
          <a:lstStyle/>
          <a:p>
            <a:pPr marL="285750" indent="-285750" algn="just">
              <a:lnSpc>
                <a:spcPct val="250000"/>
              </a:lnSpc>
              <a:buFont typeface="Wingdings" pitchFamily="2" charset="2"/>
              <a:buChar char="Ø"/>
            </a:pPr>
            <a:r>
              <a:rPr lang="en-US" dirty="0" smtClean="0"/>
              <a:t>T.S</a:t>
            </a:r>
            <a:r>
              <a:rPr lang="en-US" dirty="0"/>
              <a:t>. </a:t>
            </a:r>
            <a:r>
              <a:rPr lang="en-US" dirty="0" err="1"/>
              <a:t>Sadasivan</a:t>
            </a:r>
            <a:r>
              <a:rPr lang="en-US" dirty="0"/>
              <a:t> worked out the mechanism of wilting in cotton due to </a:t>
            </a:r>
            <a:r>
              <a:rPr lang="en-US" i="1" dirty="0" err="1"/>
              <a:t>Fusarium</a:t>
            </a:r>
            <a:r>
              <a:rPr lang="en-US" i="1" dirty="0"/>
              <a:t> </a:t>
            </a:r>
            <a:r>
              <a:rPr lang="en-US" i="1" dirty="0" err="1"/>
              <a:t>oxysporum</a:t>
            </a:r>
            <a:r>
              <a:rPr lang="en-US" i="1" dirty="0"/>
              <a:t> </a:t>
            </a:r>
            <a:r>
              <a:rPr lang="en-US" dirty="0"/>
              <a:t>f. sp. </a:t>
            </a:r>
            <a:r>
              <a:rPr lang="en-US" dirty="0" err="1"/>
              <a:t>v</a:t>
            </a:r>
            <a:r>
              <a:rPr lang="en-US" i="1" dirty="0" err="1"/>
              <a:t>asinfectum</a:t>
            </a:r>
            <a:r>
              <a:rPr lang="en-US" i="1" dirty="0"/>
              <a:t>. </a:t>
            </a:r>
            <a:endParaRPr lang="en-US" i="1" dirty="0" smtClean="0"/>
          </a:p>
          <a:p>
            <a:pPr marL="285750" indent="-285750" algn="just">
              <a:lnSpc>
                <a:spcPct val="250000"/>
              </a:lnSpc>
              <a:buFont typeface="Wingdings" pitchFamily="2" charset="2"/>
              <a:buChar char="Ø"/>
            </a:pPr>
            <a:r>
              <a:rPr lang="en-US" dirty="0" smtClean="0"/>
              <a:t>M.K</a:t>
            </a:r>
            <a:r>
              <a:rPr lang="en-US" dirty="0"/>
              <a:t>. Patel, V.P. </a:t>
            </a:r>
            <a:r>
              <a:rPr lang="en-US" dirty="0" err="1"/>
              <a:t>Bhide</a:t>
            </a:r>
            <a:r>
              <a:rPr lang="en-US" dirty="0"/>
              <a:t> and G. </a:t>
            </a:r>
            <a:r>
              <a:rPr lang="en-US" dirty="0" err="1"/>
              <a:t>Rangaswami</a:t>
            </a:r>
            <a:r>
              <a:rPr lang="en-US" dirty="0"/>
              <a:t> pioneered the work on bacterial plant pathogens in India. </a:t>
            </a:r>
            <a:endParaRPr lang="en-US" dirty="0" smtClean="0"/>
          </a:p>
          <a:p>
            <a:pPr marL="285750" indent="-285750" algn="just">
              <a:lnSpc>
                <a:spcPct val="250000"/>
              </a:lnSpc>
              <a:buFont typeface="Wingdings" pitchFamily="2" charset="2"/>
              <a:buChar char="Ø"/>
            </a:pPr>
            <a:r>
              <a:rPr lang="en-US" dirty="0" smtClean="0"/>
              <a:t>M.J</a:t>
            </a:r>
            <a:r>
              <a:rPr lang="en-US" dirty="0"/>
              <a:t>. </a:t>
            </a:r>
            <a:r>
              <a:rPr lang="en-US" dirty="0" err="1"/>
              <a:t>Thirumalachar</a:t>
            </a:r>
            <a:r>
              <a:rPr lang="en-US" dirty="0"/>
              <a:t> conducted exhaustive studies on rusts and smuts, and developed a number of antibiotics for controlling plant diseases in India. </a:t>
            </a:r>
          </a:p>
        </p:txBody>
      </p:sp>
    </p:spTree>
    <p:extLst>
      <p:ext uri="{BB962C8B-B14F-4D97-AF65-F5344CB8AC3E}">
        <p14:creationId xmlns:p14="http://schemas.microsoft.com/office/powerpoint/2010/main" val="23063845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2133600"/>
            <a:ext cx="7696200" cy="1862048"/>
          </a:xfrm>
          <a:prstGeom prst="rect">
            <a:avLst/>
          </a:prstGeom>
          <a:noFill/>
        </p:spPr>
        <p:txBody>
          <a:bodyPr wrap="square" rtlCol="0">
            <a:spAutoFit/>
          </a:bodyPr>
          <a:lstStyle/>
          <a:p>
            <a:pPr algn="ctr"/>
            <a:r>
              <a:rPr lang="en-US" sz="11500" b="1" dirty="0" smtClean="0">
                <a:solidFill>
                  <a:srgbClr val="7030A0"/>
                </a:solidFill>
              </a:rPr>
              <a:t>Thank You</a:t>
            </a:r>
            <a:endParaRPr lang="en-US" sz="11500" b="1" dirty="0">
              <a:solidFill>
                <a:srgbClr val="7030A0"/>
              </a:solidFill>
            </a:endParaRPr>
          </a:p>
        </p:txBody>
      </p:sp>
    </p:spTree>
    <p:extLst>
      <p:ext uri="{BB962C8B-B14F-4D97-AF65-F5344CB8AC3E}">
        <p14:creationId xmlns:p14="http://schemas.microsoft.com/office/powerpoint/2010/main" val="3240384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313716"/>
          </a:xfrm>
          <a:prstGeom prst="rect">
            <a:avLst/>
          </a:prstGeom>
        </p:spPr>
        <p:txBody>
          <a:bodyPr wrap="square">
            <a:spAutoFit/>
          </a:bodyPr>
          <a:lstStyle/>
          <a:p>
            <a:pPr algn="ctr">
              <a:lnSpc>
                <a:spcPct val="150000"/>
              </a:lnSpc>
            </a:pPr>
            <a:r>
              <a:rPr lang="en-US" sz="3200" b="1" dirty="0" smtClean="0"/>
              <a:t>Course Objectives </a:t>
            </a:r>
            <a:endParaRPr lang="en-US" sz="3200" b="1" dirty="0"/>
          </a:p>
          <a:p>
            <a:pPr algn="just">
              <a:lnSpc>
                <a:spcPct val="150000"/>
              </a:lnSpc>
            </a:pPr>
            <a:r>
              <a:rPr lang="en-US" sz="2400" b="1" dirty="0" smtClean="0"/>
              <a:t>1</a:t>
            </a:r>
            <a:r>
              <a:rPr lang="en-US" sz="2400" b="1" dirty="0"/>
              <a:t>: </a:t>
            </a:r>
            <a:r>
              <a:rPr lang="en-US" sz="2400" dirty="0"/>
              <a:t>Name and identify different Diseases, nature of pathogens and different strategies for management of plant diseases. </a:t>
            </a:r>
          </a:p>
          <a:p>
            <a:pPr algn="just">
              <a:lnSpc>
                <a:spcPct val="150000"/>
              </a:lnSpc>
            </a:pPr>
            <a:r>
              <a:rPr lang="en-US" sz="2400" b="1" dirty="0" smtClean="0"/>
              <a:t>2</a:t>
            </a:r>
            <a:r>
              <a:rPr lang="en-US" sz="2400" b="1" dirty="0"/>
              <a:t>: </a:t>
            </a:r>
            <a:r>
              <a:rPr lang="en-US" sz="2400" dirty="0"/>
              <a:t>Outline concepts, nomenclature, classification and characters of pathogens </a:t>
            </a:r>
          </a:p>
          <a:p>
            <a:pPr algn="just">
              <a:lnSpc>
                <a:spcPct val="150000"/>
              </a:lnSpc>
            </a:pPr>
            <a:r>
              <a:rPr lang="en-US" sz="2400" b="1" dirty="0" smtClean="0"/>
              <a:t>3</a:t>
            </a:r>
            <a:r>
              <a:rPr lang="en-US" sz="2400" b="1" dirty="0"/>
              <a:t>: </a:t>
            </a:r>
            <a:r>
              <a:rPr lang="en-US" sz="2400" dirty="0"/>
              <a:t>Apply different principles and methods for plant disease management. </a:t>
            </a:r>
          </a:p>
          <a:p>
            <a:pPr algn="just">
              <a:lnSpc>
                <a:spcPct val="150000"/>
              </a:lnSpc>
            </a:pPr>
            <a:r>
              <a:rPr lang="en-US" sz="2400" b="1" dirty="0" smtClean="0"/>
              <a:t>4</a:t>
            </a:r>
            <a:r>
              <a:rPr lang="en-US" sz="2400" b="1" dirty="0"/>
              <a:t>: </a:t>
            </a:r>
            <a:r>
              <a:rPr lang="en-US" sz="2400" dirty="0"/>
              <a:t>Take a part in identification of diseases and marketing of relevant pesticides. </a:t>
            </a:r>
          </a:p>
          <a:p>
            <a:pPr algn="just">
              <a:lnSpc>
                <a:spcPct val="150000"/>
              </a:lnSpc>
            </a:pPr>
            <a:r>
              <a:rPr lang="en-US" sz="2400" b="1" dirty="0" smtClean="0"/>
              <a:t>5</a:t>
            </a:r>
            <a:r>
              <a:rPr lang="en-US" sz="2400" b="1" dirty="0"/>
              <a:t>: </a:t>
            </a:r>
            <a:r>
              <a:rPr lang="en-US" sz="2400" dirty="0"/>
              <a:t>Conclude methods to diagnose and manage a wide range of plant diseases. </a:t>
            </a:r>
          </a:p>
        </p:txBody>
      </p:sp>
    </p:spTree>
    <p:extLst>
      <p:ext uri="{BB962C8B-B14F-4D97-AF65-F5344CB8AC3E}">
        <p14:creationId xmlns:p14="http://schemas.microsoft.com/office/powerpoint/2010/main" val="572560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209800"/>
            <a:ext cx="8458200" cy="707886"/>
          </a:xfrm>
          <a:prstGeom prst="rect">
            <a:avLst/>
          </a:prstGeom>
        </p:spPr>
        <p:txBody>
          <a:bodyPr wrap="square">
            <a:spAutoFit/>
          </a:bodyPr>
          <a:lstStyle/>
          <a:p>
            <a:pPr algn="ctr"/>
            <a:r>
              <a:rPr lang="en-US" sz="4000" b="1" dirty="0"/>
              <a:t>History of Plant Pathology	</a:t>
            </a:r>
          </a:p>
        </p:txBody>
      </p:sp>
    </p:spTree>
    <p:extLst>
      <p:ext uri="{BB962C8B-B14F-4D97-AF65-F5344CB8AC3E}">
        <p14:creationId xmlns:p14="http://schemas.microsoft.com/office/powerpoint/2010/main" val="24220168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838200"/>
            <a:ext cx="9144000" cy="4647426"/>
          </a:xfrm>
          <a:prstGeom prst="rect">
            <a:avLst/>
          </a:prstGeom>
        </p:spPr>
        <p:txBody>
          <a:bodyPr wrap="square">
            <a:spAutoFit/>
          </a:bodyPr>
          <a:lstStyle/>
          <a:p>
            <a:pPr algn="ctr">
              <a:lnSpc>
                <a:spcPct val="200000"/>
              </a:lnSpc>
            </a:pPr>
            <a:r>
              <a:rPr lang="en-US" sz="2800" b="1" dirty="0">
                <a:solidFill>
                  <a:srgbClr val="FF0000"/>
                </a:solidFill>
              </a:rPr>
              <a:t>ANCIENT HISTORY </a:t>
            </a:r>
            <a:endParaRPr lang="en-US" sz="2800" dirty="0">
              <a:solidFill>
                <a:srgbClr val="FF0000"/>
              </a:solidFill>
            </a:endParaRPr>
          </a:p>
          <a:p>
            <a:pPr marL="342900" indent="-342900" algn="just">
              <a:lnSpc>
                <a:spcPct val="200000"/>
              </a:lnSpc>
              <a:buFont typeface="Wingdings" pitchFamily="2" charset="2"/>
              <a:buChar char="Ø"/>
            </a:pPr>
            <a:r>
              <a:rPr lang="en-US" sz="2400" b="1" i="1" dirty="0" err="1" smtClean="0"/>
              <a:t>Vraksha</a:t>
            </a:r>
            <a:r>
              <a:rPr lang="en-US" sz="2400" b="1" i="1" dirty="0" smtClean="0"/>
              <a:t> </a:t>
            </a:r>
            <a:r>
              <a:rPr lang="en-US" sz="2400" b="1" i="1" dirty="0"/>
              <a:t>Ayurveda</a:t>
            </a:r>
            <a:r>
              <a:rPr lang="en-US" sz="2400" dirty="0"/>
              <a:t>, a book written by </a:t>
            </a:r>
            <a:r>
              <a:rPr lang="en-US" sz="2400" dirty="0" err="1"/>
              <a:t>Surapal</a:t>
            </a:r>
            <a:r>
              <a:rPr lang="en-US" sz="2400" dirty="0"/>
              <a:t> in 11th century in Ancient India is the first book in which much light has been thrown on plant diseases. </a:t>
            </a:r>
            <a:endParaRPr lang="en-US" sz="2400" dirty="0" smtClean="0"/>
          </a:p>
          <a:p>
            <a:pPr marL="342900" indent="-342900" algn="just">
              <a:lnSpc>
                <a:spcPct val="200000"/>
              </a:lnSpc>
              <a:buFont typeface="Wingdings" pitchFamily="2" charset="2"/>
              <a:buChar char="Ø"/>
            </a:pPr>
            <a:r>
              <a:rPr lang="en-US" sz="2400" dirty="0" smtClean="0"/>
              <a:t>The </a:t>
            </a:r>
            <a:r>
              <a:rPr lang="en-US" sz="2400" dirty="0"/>
              <a:t>Romans used to celebrate a festival called </a:t>
            </a:r>
            <a:r>
              <a:rPr lang="en-US" sz="2400" b="1" dirty="0" err="1"/>
              <a:t>Robigalia</a:t>
            </a:r>
            <a:r>
              <a:rPr lang="en-US" sz="2400" b="1" dirty="0"/>
              <a:t> </a:t>
            </a:r>
            <a:r>
              <a:rPr lang="en-US" sz="2400" dirty="0"/>
              <a:t>to ward off rust about 700 BC to worship the, Rust God </a:t>
            </a:r>
            <a:r>
              <a:rPr lang="en-US" sz="2400" b="1" dirty="0" err="1"/>
              <a:t>Robigo</a:t>
            </a:r>
            <a:r>
              <a:rPr lang="en-US" sz="2400" dirty="0"/>
              <a:t>. </a:t>
            </a:r>
          </a:p>
        </p:txBody>
      </p:sp>
    </p:spTree>
    <p:extLst>
      <p:ext uri="{BB962C8B-B14F-4D97-AF65-F5344CB8AC3E}">
        <p14:creationId xmlns:p14="http://schemas.microsoft.com/office/powerpoint/2010/main" val="7925988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370975"/>
          </a:xfrm>
          <a:prstGeom prst="rect">
            <a:avLst/>
          </a:prstGeom>
        </p:spPr>
        <p:txBody>
          <a:bodyPr wrap="square">
            <a:spAutoFit/>
          </a:bodyPr>
          <a:lstStyle/>
          <a:p>
            <a:pPr algn="ctr">
              <a:lnSpc>
                <a:spcPct val="200000"/>
              </a:lnSpc>
            </a:pPr>
            <a:r>
              <a:rPr lang="en-US" sz="2400" b="1" dirty="0">
                <a:solidFill>
                  <a:srgbClr val="7030A0"/>
                </a:solidFill>
              </a:rPr>
              <a:t>Mycology </a:t>
            </a:r>
            <a:endParaRPr lang="en-US" sz="2400" dirty="0">
              <a:solidFill>
                <a:srgbClr val="7030A0"/>
              </a:solidFill>
            </a:endParaRPr>
          </a:p>
          <a:p>
            <a:pPr marL="285750" indent="-285750" algn="just">
              <a:lnSpc>
                <a:spcPct val="200000"/>
              </a:lnSpc>
              <a:buFont typeface="Wingdings" pitchFamily="2" charset="2"/>
              <a:buChar char="Ø"/>
            </a:pPr>
            <a:r>
              <a:rPr lang="en-US" dirty="0" smtClean="0"/>
              <a:t>Dutch </a:t>
            </a:r>
            <a:r>
              <a:rPr lang="en-US" dirty="0"/>
              <a:t>worker Anton von Leeuwenhoek developed the first microscope. </a:t>
            </a:r>
          </a:p>
          <a:p>
            <a:pPr marL="285750" indent="-285750" algn="just">
              <a:lnSpc>
                <a:spcPct val="200000"/>
              </a:lnSpc>
              <a:buFont typeface="Wingdings" pitchFamily="2" charset="2"/>
              <a:buChar char="Ø"/>
            </a:pPr>
            <a:r>
              <a:rPr lang="en-US" dirty="0" smtClean="0"/>
              <a:t>Italian </a:t>
            </a:r>
            <a:r>
              <a:rPr lang="en-US" dirty="0"/>
              <a:t>botanist </a:t>
            </a:r>
            <a:r>
              <a:rPr lang="en-US" b="1" dirty="0"/>
              <a:t>P. A. </a:t>
            </a:r>
            <a:r>
              <a:rPr lang="en-US" b="1" dirty="0" err="1"/>
              <a:t>Micheli</a:t>
            </a:r>
            <a:r>
              <a:rPr lang="en-US" b="1" dirty="0"/>
              <a:t> </a:t>
            </a:r>
            <a:r>
              <a:rPr lang="en-US" dirty="0"/>
              <a:t>proposed fungi comes from spores, considered he was a </a:t>
            </a:r>
            <a:r>
              <a:rPr lang="en-US" b="1" dirty="0"/>
              <a:t>father of Mycology</a:t>
            </a:r>
            <a:r>
              <a:rPr lang="en-US" dirty="0"/>
              <a:t>. </a:t>
            </a:r>
          </a:p>
          <a:p>
            <a:pPr marL="285750" indent="-285750" algn="just">
              <a:lnSpc>
                <a:spcPct val="200000"/>
              </a:lnSpc>
              <a:buFont typeface="Wingdings" pitchFamily="2" charset="2"/>
              <a:buChar char="Ø"/>
            </a:pPr>
            <a:r>
              <a:rPr lang="en-US" b="1" dirty="0" smtClean="0"/>
              <a:t>E</a:t>
            </a:r>
            <a:r>
              <a:rPr lang="en-US" b="1" dirty="0"/>
              <a:t>. M. Fries </a:t>
            </a:r>
            <a:r>
              <a:rPr lang="en-US" dirty="0"/>
              <a:t>published </a:t>
            </a:r>
            <a:r>
              <a:rPr lang="en-US" dirty="0" err="1"/>
              <a:t>Systema</a:t>
            </a:r>
            <a:r>
              <a:rPr lang="en-US" dirty="0"/>
              <a:t> </a:t>
            </a:r>
            <a:r>
              <a:rPr lang="en-US" dirty="0" err="1"/>
              <a:t>Mycologicum</a:t>
            </a:r>
            <a:r>
              <a:rPr lang="en-US" dirty="0"/>
              <a:t> for naming of fungi, he was named as Linnaeus of Mycology. </a:t>
            </a:r>
          </a:p>
          <a:p>
            <a:pPr marL="285750" indent="-285750" algn="just">
              <a:lnSpc>
                <a:spcPct val="200000"/>
              </a:lnSpc>
              <a:buFont typeface="Wingdings" pitchFamily="2" charset="2"/>
              <a:buChar char="Ø"/>
            </a:pPr>
            <a:r>
              <a:rPr lang="en-US" b="1" dirty="0" smtClean="0"/>
              <a:t>J</a:t>
            </a:r>
            <a:r>
              <a:rPr lang="en-US" b="1" dirty="0"/>
              <a:t>. G. Kuhn </a:t>
            </a:r>
            <a:r>
              <a:rPr lang="en-US" dirty="0"/>
              <a:t>published first textbook in Plant Pathology - The Diseases of Cultivated Crops, their Causes and their Control. </a:t>
            </a:r>
          </a:p>
          <a:p>
            <a:pPr marL="285750" indent="-285750" algn="just">
              <a:lnSpc>
                <a:spcPct val="200000"/>
              </a:lnSpc>
              <a:buFont typeface="Wingdings" pitchFamily="2" charset="2"/>
              <a:buChar char="Ø"/>
            </a:pPr>
            <a:r>
              <a:rPr lang="en-US" b="1" dirty="0" smtClean="0"/>
              <a:t>Anton </a:t>
            </a:r>
            <a:r>
              <a:rPr lang="en-US" b="1" dirty="0"/>
              <a:t>de </a:t>
            </a:r>
            <a:r>
              <a:rPr lang="en-US" b="1" dirty="0" err="1"/>
              <a:t>Bary</a:t>
            </a:r>
            <a:r>
              <a:rPr lang="en-US" b="1" dirty="0"/>
              <a:t> </a:t>
            </a:r>
            <a:r>
              <a:rPr lang="en-US" dirty="0"/>
              <a:t>(Germany) worked out the life cycle of potato late blight and first to prove experimentally </a:t>
            </a:r>
            <a:r>
              <a:rPr lang="en-US" b="1" i="1" dirty="0" err="1"/>
              <a:t>Phytophthora</a:t>
            </a:r>
            <a:r>
              <a:rPr lang="en-US" b="1" i="1" dirty="0"/>
              <a:t> </a:t>
            </a:r>
            <a:r>
              <a:rPr lang="en-US" b="1" i="1" dirty="0" err="1"/>
              <a:t>infestans</a:t>
            </a:r>
            <a:r>
              <a:rPr lang="en-US" b="1" i="1" dirty="0"/>
              <a:t> </a:t>
            </a:r>
            <a:r>
              <a:rPr lang="en-US" dirty="0"/>
              <a:t>is the cause of potato late blight. He proved that fungi are causes but not the results of diseases. He is the </a:t>
            </a:r>
            <a:r>
              <a:rPr lang="en-US" b="1" dirty="0"/>
              <a:t>Father of Modern Plant Pathology</a:t>
            </a:r>
            <a:r>
              <a:rPr lang="en-US" dirty="0"/>
              <a:t>. </a:t>
            </a:r>
          </a:p>
        </p:txBody>
      </p:sp>
    </p:spTree>
    <p:extLst>
      <p:ext uri="{BB962C8B-B14F-4D97-AF65-F5344CB8AC3E}">
        <p14:creationId xmlns:p14="http://schemas.microsoft.com/office/powerpoint/2010/main" val="2334354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09600"/>
            <a:ext cx="9067800" cy="5632311"/>
          </a:xfrm>
          <a:prstGeom prst="rect">
            <a:avLst/>
          </a:prstGeom>
        </p:spPr>
        <p:txBody>
          <a:bodyPr wrap="square">
            <a:spAutoFit/>
          </a:bodyPr>
          <a:lstStyle/>
          <a:p>
            <a:pPr marL="342900" indent="-342900" algn="just">
              <a:lnSpc>
                <a:spcPct val="200000"/>
              </a:lnSpc>
              <a:buFont typeface="Wingdings" pitchFamily="2" charset="2"/>
              <a:buChar char="Ø"/>
            </a:pPr>
            <a:r>
              <a:rPr lang="en-US" sz="2000" dirty="0" smtClean="0"/>
              <a:t>Anton </a:t>
            </a:r>
            <a:r>
              <a:rPr lang="en-US" sz="2000" dirty="0"/>
              <a:t>de </a:t>
            </a:r>
            <a:r>
              <a:rPr lang="en-US" sz="2000" dirty="0" err="1"/>
              <a:t>Bary</a:t>
            </a:r>
            <a:r>
              <a:rPr lang="en-US" sz="2000" dirty="0"/>
              <a:t> reported </a:t>
            </a:r>
            <a:r>
              <a:rPr lang="en-US" sz="2000" dirty="0" err="1"/>
              <a:t>heteroecious</a:t>
            </a:r>
            <a:r>
              <a:rPr lang="en-US" sz="2000" dirty="0"/>
              <a:t> nature of wheat stem rust. </a:t>
            </a:r>
          </a:p>
          <a:p>
            <a:pPr marL="342900" indent="-342900" algn="just">
              <a:lnSpc>
                <a:spcPct val="200000"/>
              </a:lnSpc>
              <a:buFont typeface="Wingdings" pitchFamily="2" charset="2"/>
              <a:buChar char="Ø"/>
            </a:pPr>
            <a:r>
              <a:rPr lang="en-US" sz="2000" b="1" dirty="0" err="1" smtClean="0"/>
              <a:t>Brefeld</a:t>
            </a:r>
            <a:r>
              <a:rPr lang="en-US" sz="2000" b="1" dirty="0" smtClean="0"/>
              <a:t> </a:t>
            </a:r>
            <a:r>
              <a:rPr lang="en-US" sz="2000" dirty="0"/>
              <a:t>discovered the methods of artificial culture of microorganisms. </a:t>
            </a:r>
          </a:p>
          <a:p>
            <a:pPr marL="342900" indent="-342900" algn="just">
              <a:lnSpc>
                <a:spcPct val="200000"/>
              </a:lnSpc>
              <a:buFont typeface="Wingdings" pitchFamily="2" charset="2"/>
              <a:buChar char="Ø"/>
            </a:pPr>
            <a:r>
              <a:rPr lang="en-US" sz="2000" b="1" dirty="0" smtClean="0"/>
              <a:t>Robert </a:t>
            </a:r>
            <a:r>
              <a:rPr lang="en-US" sz="2000" b="1" dirty="0" err="1"/>
              <a:t>Hartig</a:t>
            </a:r>
            <a:r>
              <a:rPr lang="en-US" sz="2000" b="1" dirty="0"/>
              <a:t> </a:t>
            </a:r>
            <a:r>
              <a:rPr lang="en-US" sz="2000" dirty="0"/>
              <a:t>published a textbook -Diseases of Trees. He is called as "Father of Forest Pathology". </a:t>
            </a:r>
          </a:p>
          <a:p>
            <a:pPr marL="342900" indent="-342900" algn="just">
              <a:lnSpc>
                <a:spcPct val="200000"/>
              </a:lnSpc>
              <a:buFont typeface="Wingdings" pitchFamily="2" charset="2"/>
              <a:buChar char="Ø"/>
            </a:pPr>
            <a:r>
              <a:rPr lang="en-US" sz="2000" b="1" dirty="0" smtClean="0"/>
              <a:t>Pierre </a:t>
            </a:r>
            <a:r>
              <a:rPr lang="en-US" sz="2000" b="1" dirty="0"/>
              <a:t>Marie Alexis </a:t>
            </a:r>
            <a:r>
              <a:rPr lang="en-US" sz="2000" b="1" dirty="0" err="1"/>
              <a:t>Millardet</a:t>
            </a:r>
            <a:r>
              <a:rPr lang="en-US" sz="2000" b="1" dirty="0"/>
              <a:t> </a:t>
            </a:r>
            <a:r>
              <a:rPr lang="en-US" sz="2000" dirty="0"/>
              <a:t>accidentally discovered the </a:t>
            </a:r>
            <a:r>
              <a:rPr lang="en-US" sz="2000" b="1" dirty="0"/>
              <a:t>Bordeaux mixture </a:t>
            </a:r>
            <a:r>
              <a:rPr lang="en-US" sz="2000" dirty="0"/>
              <a:t>for the control of downy mildew of grapevine. </a:t>
            </a:r>
          </a:p>
          <a:p>
            <a:pPr marL="342900" indent="-342900" algn="just">
              <a:lnSpc>
                <a:spcPct val="200000"/>
              </a:lnSpc>
              <a:buFont typeface="Wingdings" pitchFamily="2" charset="2"/>
              <a:buChar char="Ø"/>
            </a:pPr>
            <a:r>
              <a:rPr lang="en-US" sz="2000" b="1" dirty="0" smtClean="0"/>
              <a:t>Sir </a:t>
            </a:r>
            <a:r>
              <a:rPr lang="en-US" sz="2000" b="1" dirty="0"/>
              <a:t>Alexander Fleming </a:t>
            </a:r>
            <a:r>
              <a:rPr lang="en-US" sz="2000" dirty="0"/>
              <a:t>isolated the antibiotic, Penicillin from the fungus, </a:t>
            </a:r>
            <a:r>
              <a:rPr lang="en-US" sz="2000" i="1" dirty="0" err="1"/>
              <a:t>Penicillium</a:t>
            </a:r>
            <a:r>
              <a:rPr lang="en-US" sz="2000" i="1" dirty="0"/>
              <a:t> </a:t>
            </a:r>
            <a:r>
              <a:rPr lang="en-US" sz="2000" i="1" dirty="0" err="1"/>
              <a:t>notatum</a:t>
            </a:r>
            <a:r>
              <a:rPr lang="en-US" sz="2000" dirty="0"/>
              <a:t>. </a:t>
            </a:r>
          </a:p>
          <a:p>
            <a:pPr marL="342900" indent="-342900" algn="just">
              <a:lnSpc>
                <a:spcPct val="200000"/>
              </a:lnSpc>
              <a:buFont typeface="Wingdings" pitchFamily="2" charset="2"/>
              <a:buChar char="Ø"/>
            </a:pPr>
            <a:r>
              <a:rPr lang="en-US" sz="2000" b="1" dirty="0" smtClean="0"/>
              <a:t>H</a:t>
            </a:r>
            <a:r>
              <a:rPr lang="en-US" sz="2000" b="1" dirty="0"/>
              <a:t>. H. </a:t>
            </a:r>
            <a:r>
              <a:rPr lang="en-US" sz="2000" b="1" dirty="0" err="1"/>
              <a:t>Flor</a:t>
            </a:r>
            <a:r>
              <a:rPr lang="en-US" sz="2000" b="1" dirty="0"/>
              <a:t> </a:t>
            </a:r>
            <a:r>
              <a:rPr lang="en-US" sz="2000" dirty="0"/>
              <a:t>developed </a:t>
            </a:r>
            <a:r>
              <a:rPr lang="en-US" sz="2000" b="1" dirty="0"/>
              <a:t>gene-for-gene hypothesis </a:t>
            </a:r>
            <a:r>
              <a:rPr lang="en-US" sz="2000" dirty="0"/>
              <a:t>in flax rust. </a:t>
            </a:r>
          </a:p>
        </p:txBody>
      </p:sp>
    </p:spTree>
    <p:extLst>
      <p:ext uri="{BB962C8B-B14F-4D97-AF65-F5344CB8AC3E}">
        <p14:creationId xmlns:p14="http://schemas.microsoft.com/office/powerpoint/2010/main" val="34055556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63689"/>
            <a:ext cx="9144000" cy="5632311"/>
          </a:xfrm>
          <a:prstGeom prst="rect">
            <a:avLst/>
          </a:prstGeom>
        </p:spPr>
        <p:txBody>
          <a:bodyPr wrap="square">
            <a:spAutoFit/>
          </a:bodyPr>
          <a:lstStyle/>
          <a:p>
            <a:pPr marL="285750" indent="-285750" algn="just">
              <a:lnSpc>
                <a:spcPct val="200000"/>
              </a:lnSpc>
              <a:buFont typeface="Wingdings" pitchFamily="2" charset="2"/>
              <a:buChar char="Ø"/>
            </a:pPr>
            <a:r>
              <a:rPr lang="en-US" sz="2000" b="1" dirty="0" smtClean="0"/>
              <a:t>Great </a:t>
            </a:r>
            <a:r>
              <a:rPr lang="en-US" sz="2000" b="1" dirty="0"/>
              <a:t>Bengal Famine </a:t>
            </a:r>
            <a:r>
              <a:rPr lang="en-US" sz="2000" dirty="0"/>
              <a:t>due to </a:t>
            </a:r>
            <a:r>
              <a:rPr lang="en-US" sz="2000" b="1" dirty="0" err="1"/>
              <a:t>Helminthosporium</a:t>
            </a:r>
            <a:r>
              <a:rPr lang="en-US" sz="2000" b="1" dirty="0"/>
              <a:t> </a:t>
            </a:r>
            <a:r>
              <a:rPr lang="en-US" sz="2000" b="1" dirty="0" err="1"/>
              <a:t>oryzae</a:t>
            </a:r>
            <a:r>
              <a:rPr lang="en-US" sz="2000" b="1" dirty="0"/>
              <a:t> </a:t>
            </a:r>
            <a:r>
              <a:rPr lang="en-US" sz="2000" dirty="0"/>
              <a:t>caused death of 2 million people in India(1943). </a:t>
            </a:r>
          </a:p>
          <a:p>
            <a:pPr marL="285750" indent="-285750" algn="just">
              <a:lnSpc>
                <a:spcPct val="200000"/>
              </a:lnSpc>
              <a:buFont typeface="Wingdings" pitchFamily="2" charset="2"/>
              <a:buChar char="Ø"/>
            </a:pPr>
            <a:r>
              <a:rPr lang="en-US" sz="2000" b="1" dirty="0" smtClean="0"/>
              <a:t>B. B. </a:t>
            </a:r>
            <a:r>
              <a:rPr lang="en-US" sz="2000" b="1" dirty="0" err="1" smtClean="0"/>
              <a:t>Mundkur</a:t>
            </a:r>
            <a:r>
              <a:rPr lang="en-US" sz="2000" b="1" dirty="0" smtClean="0"/>
              <a:t> </a:t>
            </a:r>
            <a:r>
              <a:rPr lang="en-US" sz="2000" dirty="0" smtClean="0"/>
              <a:t>started </a:t>
            </a:r>
            <a:r>
              <a:rPr lang="en-US" sz="2000" b="1" dirty="0" smtClean="0"/>
              <a:t>Indian </a:t>
            </a:r>
            <a:r>
              <a:rPr lang="en-US" sz="2000" b="1" dirty="0" err="1" smtClean="0"/>
              <a:t>Phytopathological</a:t>
            </a:r>
            <a:r>
              <a:rPr lang="en-US" sz="2000" b="1" dirty="0" smtClean="0"/>
              <a:t> Society </a:t>
            </a:r>
            <a:r>
              <a:rPr lang="en-US" sz="2000" dirty="0"/>
              <a:t>with its journal Indian Phytopathology. He has written a book ‘Fungi and Plant Diseases’ in 1949, which is the second, book in plant pathology in India.</a:t>
            </a:r>
          </a:p>
          <a:p>
            <a:pPr marL="285750" indent="-285750" algn="just">
              <a:lnSpc>
                <a:spcPct val="200000"/>
              </a:lnSpc>
              <a:buFont typeface="Wingdings" pitchFamily="2" charset="2"/>
              <a:buChar char="Ø"/>
            </a:pPr>
            <a:r>
              <a:rPr lang="en-US" sz="2000" dirty="0" smtClean="0"/>
              <a:t>J</a:t>
            </a:r>
            <a:r>
              <a:rPr lang="en-US" sz="2000" dirty="0"/>
              <a:t>. E. Van der Plank found out vertical and horizontal types of resistance in crop plants.</a:t>
            </a:r>
          </a:p>
          <a:p>
            <a:pPr marL="285750" indent="-285750" algn="just">
              <a:lnSpc>
                <a:spcPct val="200000"/>
              </a:lnSpc>
              <a:buFont typeface="Wingdings" pitchFamily="2" charset="2"/>
              <a:buChar char="Ø"/>
            </a:pPr>
            <a:r>
              <a:rPr lang="en-US" sz="2000" dirty="0" smtClean="0"/>
              <a:t>Van </a:t>
            </a:r>
            <a:r>
              <a:rPr lang="en-US" sz="2000" dirty="0" err="1"/>
              <a:t>Schmeling</a:t>
            </a:r>
            <a:r>
              <a:rPr lang="en-US" sz="2000" dirty="0"/>
              <a:t> and Marshall </a:t>
            </a:r>
            <a:r>
              <a:rPr lang="en-US" sz="2000" dirty="0" err="1"/>
              <a:t>Kulka</a:t>
            </a:r>
            <a:r>
              <a:rPr lang="en-US" sz="2000" dirty="0"/>
              <a:t> were the first to find out systemic fungicides (</a:t>
            </a:r>
            <a:r>
              <a:rPr lang="en-US" sz="2000" dirty="0" err="1"/>
              <a:t>oxathiin</a:t>
            </a:r>
            <a:r>
              <a:rPr lang="en-US" sz="2000" dirty="0"/>
              <a:t> compounds – </a:t>
            </a:r>
            <a:r>
              <a:rPr lang="en-US" sz="2000" dirty="0" err="1"/>
              <a:t>carboxin</a:t>
            </a:r>
            <a:r>
              <a:rPr lang="en-US" sz="2000" dirty="0"/>
              <a:t> and </a:t>
            </a:r>
            <a:r>
              <a:rPr lang="en-US" sz="2000" dirty="0" err="1"/>
              <a:t>oxycarboxin</a:t>
            </a:r>
            <a:r>
              <a:rPr lang="en-US" sz="2000" dirty="0"/>
              <a:t>).</a:t>
            </a:r>
          </a:p>
        </p:txBody>
      </p:sp>
    </p:spTree>
    <p:extLst>
      <p:ext uri="{BB962C8B-B14F-4D97-AF65-F5344CB8AC3E}">
        <p14:creationId xmlns:p14="http://schemas.microsoft.com/office/powerpoint/2010/main" val="185151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09600"/>
            <a:ext cx="9144000" cy="5016758"/>
          </a:xfrm>
          <a:prstGeom prst="rect">
            <a:avLst/>
          </a:prstGeom>
        </p:spPr>
        <p:txBody>
          <a:bodyPr wrap="square">
            <a:spAutoFit/>
          </a:bodyPr>
          <a:lstStyle/>
          <a:p>
            <a:pPr algn="ctr">
              <a:lnSpc>
                <a:spcPct val="200000"/>
              </a:lnSpc>
            </a:pPr>
            <a:r>
              <a:rPr lang="en-US" sz="2000" b="1" dirty="0">
                <a:solidFill>
                  <a:srgbClr val="7030A0"/>
                </a:solidFill>
              </a:rPr>
              <a:t>Bacteriology </a:t>
            </a:r>
            <a:endParaRPr lang="en-US" sz="2000" dirty="0">
              <a:solidFill>
                <a:srgbClr val="7030A0"/>
              </a:solidFill>
            </a:endParaRPr>
          </a:p>
          <a:p>
            <a:pPr marL="342900" indent="-342900" algn="just">
              <a:lnSpc>
                <a:spcPct val="200000"/>
              </a:lnSpc>
              <a:buFont typeface="Wingdings" pitchFamily="2" charset="2"/>
              <a:buChar char="Ø"/>
            </a:pPr>
            <a:r>
              <a:rPr lang="en-US" sz="2000" b="1" dirty="0" smtClean="0"/>
              <a:t>T</a:t>
            </a:r>
            <a:r>
              <a:rPr lang="en-US" sz="2000" b="1" dirty="0"/>
              <a:t>. J. </a:t>
            </a:r>
            <a:r>
              <a:rPr lang="en-US" sz="2000" b="1" dirty="0" err="1"/>
              <a:t>Burrill</a:t>
            </a:r>
            <a:r>
              <a:rPr lang="en-US" sz="2000" b="1" dirty="0"/>
              <a:t> </a:t>
            </a:r>
            <a:r>
              <a:rPr lang="en-US" sz="2000" dirty="0"/>
              <a:t>first time proved that </a:t>
            </a:r>
            <a:r>
              <a:rPr lang="en-US" sz="2000" b="1" dirty="0"/>
              <a:t>fire blight of apple and pear </a:t>
            </a:r>
            <a:r>
              <a:rPr lang="en-US" sz="2000" dirty="0"/>
              <a:t>was caused by a </a:t>
            </a:r>
            <a:r>
              <a:rPr lang="en-US" sz="2000" b="1" dirty="0"/>
              <a:t>bacterium </a:t>
            </a:r>
            <a:r>
              <a:rPr lang="en-US" sz="2000" dirty="0"/>
              <a:t>(now known as </a:t>
            </a:r>
            <a:r>
              <a:rPr lang="en-US" sz="2000" dirty="0" err="1"/>
              <a:t>Erwinia</a:t>
            </a:r>
            <a:r>
              <a:rPr lang="en-US" sz="2000" dirty="0"/>
              <a:t> </a:t>
            </a:r>
            <a:r>
              <a:rPr lang="en-US" sz="2000" dirty="0" err="1"/>
              <a:t>amylovora</a:t>
            </a:r>
            <a:r>
              <a:rPr lang="en-US" sz="2000" dirty="0"/>
              <a:t>). </a:t>
            </a:r>
          </a:p>
          <a:p>
            <a:pPr marL="342900" indent="-342900" algn="just">
              <a:lnSpc>
                <a:spcPct val="200000"/>
              </a:lnSpc>
              <a:buFont typeface="Wingdings" pitchFamily="2" charset="2"/>
              <a:buChar char="Ø"/>
            </a:pPr>
            <a:r>
              <a:rPr lang="en-US" sz="2000" b="1" dirty="0" err="1" smtClean="0"/>
              <a:t>E.F.Smith</a:t>
            </a:r>
            <a:r>
              <a:rPr lang="en-US" sz="2000" b="1" dirty="0" smtClean="0"/>
              <a:t> </a:t>
            </a:r>
            <a:r>
              <a:rPr lang="en-US" sz="2000" dirty="0"/>
              <a:t>(U.S.A) He was worked on the bacterial wilt of cucurbits and crown gall disease. He is also called as "</a:t>
            </a:r>
            <a:r>
              <a:rPr lang="en-US" sz="2000" b="1" dirty="0"/>
              <a:t>Father of </a:t>
            </a:r>
            <a:r>
              <a:rPr lang="en-US" sz="2000" b="1" dirty="0" err="1"/>
              <a:t>Phytobacteriology</a:t>
            </a:r>
            <a:r>
              <a:rPr lang="en-US" sz="2000" b="1" dirty="0"/>
              <a:t> (Plant bacteriology)” </a:t>
            </a:r>
            <a:endParaRPr lang="en-US" sz="2000" dirty="0"/>
          </a:p>
          <a:p>
            <a:pPr marL="342900" indent="-342900" algn="just">
              <a:lnSpc>
                <a:spcPct val="200000"/>
              </a:lnSpc>
              <a:buFont typeface="Wingdings" pitchFamily="2" charset="2"/>
              <a:buChar char="Ø"/>
            </a:pPr>
            <a:r>
              <a:rPr lang="en-US" sz="2000" b="1" dirty="0" smtClean="0"/>
              <a:t>H</a:t>
            </a:r>
            <a:r>
              <a:rPr lang="en-US" sz="2000" b="1" dirty="0"/>
              <a:t>. </a:t>
            </a:r>
            <a:r>
              <a:rPr lang="en-US" sz="2000" b="1" dirty="0" err="1"/>
              <a:t>Stolp</a:t>
            </a:r>
            <a:r>
              <a:rPr lang="en-US" sz="2000" b="1" dirty="0"/>
              <a:t> </a:t>
            </a:r>
            <a:r>
              <a:rPr lang="en-US" sz="2000" dirty="0"/>
              <a:t>discovered </a:t>
            </a:r>
            <a:r>
              <a:rPr lang="en-US" sz="2000" dirty="0" err="1"/>
              <a:t>bdellovibrios</a:t>
            </a:r>
            <a:r>
              <a:rPr lang="en-US" sz="2000" dirty="0"/>
              <a:t>. </a:t>
            </a:r>
          </a:p>
          <a:p>
            <a:pPr marL="342900" indent="-342900" algn="just">
              <a:lnSpc>
                <a:spcPct val="200000"/>
              </a:lnSpc>
              <a:buFont typeface="Wingdings" pitchFamily="2" charset="2"/>
              <a:buChar char="Ø"/>
            </a:pPr>
            <a:r>
              <a:rPr lang="en-US" sz="2000" b="1" dirty="0" smtClean="0"/>
              <a:t>D</a:t>
            </a:r>
            <a:r>
              <a:rPr lang="en-US" sz="2000" b="1" dirty="0"/>
              <a:t>. W. Dye </a:t>
            </a:r>
            <a:r>
              <a:rPr lang="en-US" sz="2000" dirty="0"/>
              <a:t>et al. introduced the </a:t>
            </a:r>
            <a:r>
              <a:rPr lang="en-US" sz="2000" b="1" dirty="0" err="1"/>
              <a:t>pathovar</a:t>
            </a:r>
            <a:r>
              <a:rPr lang="en-US" sz="2000" b="1" dirty="0"/>
              <a:t> </a:t>
            </a:r>
            <a:r>
              <a:rPr lang="en-US" sz="2000" dirty="0"/>
              <a:t>in the taxonomy of plant pathogenic bacteria. </a:t>
            </a:r>
          </a:p>
        </p:txBody>
      </p:sp>
    </p:spTree>
    <p:extLst>
      <p:ext uri="{BB962C8B-B14F-4D97-AF65-F5344CB8AC3E}">
        <p14:creationId xmlns:p14="http://schemas.microsoft.com/office/powerpoint/2010/main" val="14950924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2400"/>
            <a:ext cx="9144000" cy="6370975"/>
          </a:xfrm>
          <a:prstGeom prst="rect">
            <a:avLst/>
          </a:prstGeom>
        </p:spPr>
        <p:txBody>
          <a:bodyPr wrap="square">
            <a:spAutoFit/>
          </a:bodyPr>
          <a:lstStyle/>
          <a:p>
            <a:pPr algn="ctr">
              <a:lnSpc>
                <a:spcPct val="200000"/>
              </a:lnSpc>
            </a:pPr>
            <a:r>
              <a:rPr lang="en-US" sz="2400" b="1" dirty="0">
                <a:solidFill>
                  <a:srgbClr val="7030A0"/>
                </a:solidFill>
              </a:rPr>
              <a:t>Plant Virology </a:t>
            </a:r>
            <a:endParaRPr lang="en-US" sz="2400" dirty="0">
              <a:solidFill>
                <a:srgbClr val="7030A0"/>
              </a:solidFill>
            </a:endParaRPr>
          </a:p>
          <a:p>
            <a:pPr marL="342900" indent="-342900" algn="just">
              <a:lnSpc>
                <a:spcPct val="200000"/>
              </a:lnSpc>
              <a:buFont typeface="Wingdings" pitchFamily="2" charset="2"/>
              <a:buChar char="Ø"/>
            </a:pPr>
            <a:r>
              <a:rPr lang="en-US" sz="2000" b="1" dirty="0" smtClean="0"/>
              <a:t>Adolf </a:t>
            </a:r>
            <a:r>
              <a:rPr lang="en-US" sz="2000" b="1" dirty="0"/>
              <a:t>Mayer </a:t>
            </a:r>
            <a:r>
              <a:rPr lang="en-US" sz="2000" dirty="0"/>
              <a:t>described a disease of tobacco called </a:t>
            </a:r>
            <a:r>
              <a:rPr lang="en-US" sz="2000" b="1" dirty="0"/>
              <a:t>mosaic </a:t>
            </a:r>
            <a:r>
              <a:rPr lang="en-US" sz="2000" b="1" dirty="0" err="1"/>
              <a:t>kranheit</a:t>
            </a:r>
            <a:r>
              <a:rPr lang="en-US" sz="2000" b="1" dirty="0"/>
              <a:t> </a:t>
            </a:r>
            <a:r>
              <a:rPr lang="en-US" sz="2000" dirty="0"/>
              <a:t>(tobacco mosaic). </a:t>
            </a:r>
          </a:p>
          <a:p>
            <a:pPr marL="342900" indent="-342900" algn="just">
              <a:lnSpc>
                <a:spcPct val="200000"/>
              </a:lnSpc>
              <a:buFont typeface="Wingdings" pitchFamily="2" charset="2"/>
              <a:buChar char="Ø"/>
            </a:pPr>
            <a:r>
              <a:rPr lang="en-US" sz="2000" b="1" dirty="0" smtClean="0"/>
              <a:t>M.W</a:t>
            </a:r>
            <a:r>
              <a:rPr lang="en-US" sz="2000" b="1" dirty="0"/>
              <a:t>. </a:t>
            </a:r>
            <a:r>
              <a:rPr lang="en-US" sz="2000" b="1" dirty="0" err="1"/>
              <a:t>Beijerinck</a:t>
            </a:r>
            <a:r>
              <a:rPr lang="en-US" sz="2000" b="1" dirty="0"/>
              <a:t> - </a:t>
            </a:r>
            <a:r>
              <a:rPr lang="en-US" sz="2000" dirty="0"/>
              <a:t>He believed it to be </a:t>
            </a:r>
            <a:r>
              <a:rPr lang="en-US" sz="2000" dirty="0" err="1"/>
              <a:t>contagium</a:t>
            </a:r>
            <a:r>
              <a:rPr lang="en-US" sz="2000" dirty="0"/>
              <a:t> </a:t>
            </a:r>
            <a:r>
              <a:rPr lang="en-US" sz="2000" dirty="0" err="1"/>
              <a:t>vivum</a:t>
            </a:r>
            <a:r>
              <a:rPr lang="en-US" sz="2000" dirty="0"/>
              <a:t> </a:t>
            </a:r>
            <a:r>
              <a:rPr lang="en-US" sz="2000" dirty="0" err="1"/>
              <a:t>fluidum</a:t>
            </a:r>
            <a:r>
              <a:rPr lang="en-US" sz="2000" dirty="0"/>
              <a:t> (infectious living fluid). He was the first to use the term virus, which is the Latin word for poison. </a:t>
            </a:r>
          </a:p>
          <a:p>
            <a:pPr marL="342900" indent="-342900" algn="just">
              <a:lnSpc>
                <a:spcPct val="200000"/>
              </a:lnSpc>
              <a:buFont typeface="Wingdings" pitchFamily="2" charset="2"/>
              <a:buChar char="Ø"/>
            </a:pPr>
            <a:r>
              <a:rPr lang="en-US" sz="2000" b="1" dirty="0" err="1" smtClean="0"/>
              <a:t>Iwanowaski</a:t>
            </a:r>
            <a:r>
              <a:rPr lang="en-US" sz="2000" b="1" dirty="0" smtClean="0"/>
              <a:t> </a:t>
            </a:r>
            <a:r>
              <a:rPr lang="en-US" sz="2000" b="1" dirty="0"/>
              <a:t>– </a:t>
            </a:r>
            <a:r>
              <a:rPr lang="en-US" sz="2000" dirty="0"/>
              <a:t>Filtrate TMV juice extract from bacterial retaining filter. </a:t>
            </a:r>
          </a:p>
          <a:p>
            <a:pPr marL="342900" indent="-342900" algn="just">
              <a:lnSpc>
                <a:spcPct val="200000"/>
              </a:lnSpc>
              <a:buFont typeface="Wingdings" pitchFamily="2" charset="2"/>
              <a:buChar char="Ø"/>
            </a:pPr>
            <a:r>
              <a:rPr lang="en-US" sz="2000" dirty="0" smtClean="0"/>
              <a:t>W</a:t>
            </a:r>
            <a:r>
              <a:rPr lang="en-US" sz="2000" dirty="0"/>
              <a:t>. M. Stanley proved that viruses can be made as crystals. He got Nobel Prize in 1946. </a:t>
            </a:r>
          </a:p>
          <a:p>
            <a:pPr marL="342900" indent="-342900" algn="just">
              <a:lnSpc>
                <a:spcPct val="200000"/>
              </a:lnSpc>
              <a:buFont typeface="Wingdings" pitchFamily="2" charset="2"/>
              <a:buChar char="Ø"/>
            </a:pPr>
            <a:r>
              <a:rPr lang="en-US" sz="2000" b="1" dirty="0" smtClean="0"/>
              <a:t>T</a:t>
            </a:r>
            <a:r>
              <a:rPr lang="en-US" sz="2000" b="1" dirty="0"/>
              <a:t>. O. </a:t>
            </a:r>
            <a:r>
              <a:rPr lang="en-US" sz="2000" b="1" dirty="0" err="1"/>
              <a:t>Diener</a:t>
            </a:r>
            <a:r>
              <a:rPr lang="en-US" sz="2000" b="1" dirty="0"/>
              <a:t> </a:t>
            </a:r>
            <a:r>
              <a:rPr lang="en-US" sz="2000" dirty="0"/>
              <a:t>discovered </a:t>
            </a:r>
            <a:r>
              <a:rPr lang="en-US" sz="2000" b="1" dirty="0" err="1"/>
              <a:t>viroids</a:t>
            </a:r>
            <a:r>
              <a:rPr lang="en-US" sz="2000" dirty="0"/>
              <a:t>, which only consist of nucleic acids. Smaller than viruses, caused potato spindle tuber disease </a:t>
            </a:r>
          </a:p>
        </p:txBody>
      </p:sp>
    </p:spTree>
    <p:extLst>
      <p:ext uri="{BB962C8B-B14F-4D97-AF65-F5344CB8AC3E}">
        <p14:creationId xmlns:p14="http://schemas.microsoft.com/office/powerpoint/2010/main" val="18025770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755</TotalTime>
  <Words>1310</Words>
  <Application>Microsoft Office PowerPoint</Application>
  <PresentationFormat>On-screen Show (4:3)</PresentationFormat>
  <Paragraphs>72</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kk</dc:creator>
  <cp:lastModifiedBy>kk</cp:lastModifiedBy>
  <cp:revision>117</cp:revision>
  <dcterms:created xsi:type="dcterms:W3CDTF">2023-09-06T03:55:03Z</dcterms:created>
  <dcterms:modified xsi:type="dcterms:W3CDTF">2024-04-18T05:27:15Z</dcterms:modified>
</cp:coreProperties>
</file>